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77" r:id="rId5"/>
    <p:sldId id="273" r:id="rId6"/>
    <p:sldId id="257" r:id="rId7"/>
    <p:sldId id="275" r:id="rId8"/>
    <p:sldId id="274" r:id="rId9"/>
    <p:sldId id="276" r:id="rId10"/>
    <p:sldId id="279" r:id="rId11"/>
    <p:sldId id="261" r:id="rId12"/>
    <p:sldId id="278" r:id="rId13"/>
    <p:sldId id="262" r:id="rId14"/>
    <p:sldId id="281" r:id="rId15"/>
    <p:sldId id="264" r:id="rId16"/>
    <p:sldId id="284" r:id="rId17"/>
    <p:sldId id="282" r:id="rId18"/>
    <p:sldId id="285" r:id="rId19"/>
    <p:sldId id="286" r:id="rId20"/>
    <p:sldId id="265" r:id="rId21"/>
    <p:sldId id="287" r:id="rId22"/>
    <p:sldId id="288" r:id="rId23"/>
    <p:sldId id="266" r:id="rId24"/>
    <p:sldId id="267" r:id="rId25"/>
    <p:sldId id="268" r:id="rId26"/>
    <p:sldId id="289" r:id="rId27"/>
    <p:sldId id="269" r:id="rId28"/>
    <p:sldId id="290" r:id="rId29"/>
    <p:sldId id="291" r:id="rId30"/>
    <p:sldId id="263" r:id="rId31"/>
    <p:sldId id="292" r:id="rId32"/>
    <p:sldId id="293" r:id="rId33"/>
    <p:sldId id="295" r:id="rId34"/>
    <p:sldId id="296" r:id="rId35"/>
    <p:sldId id="297" r:id="rId36"/>
    <p:sldId id="271" r:id="rId37"/>
    <p:sldId id="298" r:id="rId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53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96686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tx1"/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538286"/>
          </a:xfrm>
        </p:spPr>
        <p:txBody>
          <a:bodyPr anchor="b"/>
          <a:lstStyle/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1468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3C46-E71E-4624-92F0-BB57C558CF67}" type="datetimeFigureOut">
              <a:rPr lang="zh-CN" altLang="en-US" smtClean="0"/>
              <a:t>2017/7/21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5829-EFEB-4EB4-A81E-D552D30740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3C46-E71E-4624-92F0-BB57C558CF67}" type="datetimeFigureOut">
              <a:rPr lang="zh-CN" altLang="en-US" smtClean="0"/>
              <a:t>2017/7/21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5829-EFEB-4EB4-A81E-D552D307400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15206" y="274638"/>
            <a:ext cx="1471594" cy="6011882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86568" cy="6011882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3C46-E71E-4624-92F0-BB57C558CF67}" type="datetimeFigureOut">
              <a:rPr lang="zh-CN" altLang="en-US" smtClean="0"/>
              <a:t>2017/7/21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5829-EFEB-4EB4-A81E-D552D30740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3C46-E71E-4624-92F0-BB57C558CF67}" type="datetimeFigureOut">
              <a:rPr lang="zh-CN" altLang="en-US" smtClean="0"/>
              <a:t>2017/7/21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5829-EFEB-4EB4-A81E-D552D30740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970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3152" y="6400800"/>
            <a:ext cx="3200400" cy="283800"/>
          </a:xfrm>
        </p:spPr>
        <p:txBody>
          <a:bodyPr/>
          <a:lstStyle/>
          <a:p>
            <a:fld id="{DB213C46-E71E-4624-92F0-BB57C558CF67}" type="datetimeFigureOut">
              <a:rPr lang="zh-CN" altLang="en-US" smtClean="0"/>
              <a:t>2017/7/21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952" y="6400800"/>
            <a:ext cx="3733800" cy="283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5829-EFEB-4EB4-A81E-D552D30740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43248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143248"/>
            <a:ext cx="77724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643061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3C46-E71E-4624-92F0-BB57C558CF67}" type="datetimeFigureOut">
              <a:rPr lang="zh-CN" altLang="en-US" smtClean="0"/>
              <a:t>2017/7/21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5829-EFEB-4EB4-A81E-D552D30740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3C46-E71E-4624-92F0-BB57C558CF67}" type="datetimeFigureOut">
              <a:rPr lang="zh-CN" altLang="en-US" smtClean="0"/>
              <a:t>2017/7/21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5829-EFEB-4EB4-A81E-D552D30740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3C46-E71E-4624-92F0-BB57C558CF67}" type="datetimeFigureOut">
              <a:rPr lang="zh-CN" altLang="en-US" smtClean="0"/>
              <a:t>2017/7/21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5829-EFEB-4EB4-A81E-D552D30740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tx1"/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3C46-E71E-4624-92F0-BB57C558CF67}" type="datetimeFigureOut">
              <a:rPr lang="zh-CN" altLang="en-US" smtClean="0"/>
              <a:t>2017/7/21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5829-EFEB-4EB4-A81E-D552D30740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3C46-E71E-4624-92F0-BB57C558CF67}" type="datetimeFigureOut">
              <a:rPr lang="zh-CN" altLang="en-US" smtClean="0"/>
              <a:t>2017/7/21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5829-EFEB-4EB4-A81E-D552D30740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86050" y="1053546"/>
            <a:ext cx="59040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6050" y="228600"/>
            <a:ext cx="5900752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6050" y="1142984"/>
            <a:ext cx="5900750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142984"/>
            <a:ext cx="2257408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3C46-E71E-4624-92F0-BB57C558CF67}" type="datetimeFigureOut">
              <a:rPr lang="zh-CN" altLang="en-US" smtClean="0"/>
              <a:t>2017/7/21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5829-EFEB-4EB4-A81E-D552D30740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6400800" cy="685800"/>
          </a:xfrm>
        </p:spPr>
        <p:txBody>
          <a:bodyPr anchor="ctr"/>
          <a:lstStyle>
            <a:lvl1pPr algn="l">
              <a:defRPr sz="24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01552" y="1143000"/>
            <a:ext cx="7223248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62200" y="5410200"/>
            <a:ext cx="5657888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3C46-E71E-4624-92F0-BB57C558CF67}" type="datetimeFigureOut">
              <a:rPr lang="zh-CN" altLang="en-US" smtClean="0"/>
              <a:t>2017/7/21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5829-EFEB-4EB4-A81E-D552D30740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6863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3800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DB213C46-E71E-4624-92F0-BB57C558CF67}" type="datetimeFigureOut">
              <a:rPr lang="zh-CN" altLang="en-US" smtClean="0"/>
              <a:t>2017/7/21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3800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3464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 eaLnBrk="1" latinLnBrk="0" hangingPunct="1">
              <a:defRPr kumimoji="0" sz="11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BA455829-EFEB-4EB4-A81E-D552D30740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ß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Þ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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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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Unity Shader</a:t>
            </a:r>
            <a:r>
              <a:rPr lang="zh-CN" altLang="en-US" dirty="0" smtClean="0"/>
              <a:t>介绍 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贴图的应用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2017.7.21 </a:t>
            </a:r>
            <a:r>
              <a:rPr lang="zh-CN" altLang="en-US" dirty="0" smtClean="0"/>
              <a:t>李锦尧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7684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555776" y="1412776"/>
            <a:ext cx="4032448" cy="4032448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96900" sx="97000" sy="97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600" dirty="0" smtClean="0">
                <a:solidFill>
                  <a:schemeClr val="bg1"/>
                </a:solidFill>
              </a:rPr>
              <a:t>Unity</a:t>
            </a:r>
          </a:p>
          <a:p>
            <a:pPr algn="ctr"/>
            <a:r>
              <a:rPr lang="en-US" altLang="zh-CN" sz="6600" dirty="0" smtClean="0">
                <a:solidFill>
                  <a:schemeClr val="bg1"/>
                </a:solidFill>
              </a:rPr>
              <a:t>Shader</a:t>
            </a:r>
          </a:p>
          <a:p>
            <a:pPr algn="ctr"/>
            <a:endParaRPr lang="en-US" altLang="zh-CN" sz="3600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</a:rPr>
              <a:t>渲染流程的抽象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52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3452"/>
            <a:ext cx="8496944" cy="1671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5743575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984" y="2132856"/>
            <a:ext cx="5214449" cy="4616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516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187624" y="188640"/>
            <a:ext cx="1440160" cy="86409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应用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阶段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顶点数据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87624" y="1311965"/>
            <a:ext cx="1440160" cy="86409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2"/>
                </a:solidFill>
              </a:rPr>
              <a:t>顶点着色器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187624" y="2435290"/>
            <a:ext cx="1440160" cy="86409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转换裁剪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映射插值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187624" y="3558615"/>
            <a:ext cx="1440160" cy="86409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片元着色器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87624" y="4681940"/>
            <a:ext cx="1440160" cy="86409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逐片元操作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87624" y="5805264"/>
            <a:ext cx="1440160" cy="86409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屏幕图像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下箭头 11"/>
          <p:cNvSpPr/>
          <p:nvPr/>
        </p:nvSpPr>
        <p:spPr>
          <a:xfrm>
            <a:off x="611560" y="188640"/>
            <a:ext cx="288032" cy="6480720"/>
          </a:xfrm>
          <a:prstGeom prst="downArrow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41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491880" y="692696"/>
            <a:ext cx="4824536" cy="864096"/>
          </a:xfrm>
          <a:prstGeom prst="roundRect">
            <a:avLst>
              <a:gd name="adj" fmla="val 0"/>
            </a:avLst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114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顶点坐标</a:t>
            </a:r>
            <a:r>
              <a:rPr lang="en-US" altLang="zh-CN" dirty="0" smtClean="0">
                <a:solidFill>
                  <a:schemeClr val="tx1"/>
                </a:solidFill>
              </a:rPr>
              <a:t>【</a:t>
            </a:r>
            <a:r>
              <a:rPr lang="zh-CN" altLang="en-US" dirty="0" smtClean="0">
                <a:solidFill>
                  <a:schemeClr val="tx1"/>
                </a:solidFill>
              </a:rPr>
              <a:t>模型空间</a:t>
            </a:r>
            <a:r>
              <a:rPr lang="en-US" altLang="zh-CN" dirty="0" smtClean="0">
                <a:solidFill>
                  <a:schemeClr val="tx1"/>
                </a:solidFill>
              </a:rPr>
              <a:t>】&amp; </a:t>
            </a:r>
            <a:r>
              <a:rPr lang="zh-CN" altLang="en-US" dirty="0" smtClean="0">
                <a:solidFill>
                  <a:schemeClr val="tx1"/>
                </a:solidFill>
              </a:rPr>
              <a:t>其他数据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491880" y="1916832"/>
            <a:ext cx="4824536" cy="864096"/>
          </a:xfrm>
          <a:prstGeom prst="roundRect">
            <a:avLst>
              <a:gd name="adj" fmla="val 0"/>
            </a:avLst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114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顶点坐标</a:t>
            </a:r>
            <a:r>
              <a:rPr lang="en-US" altLang="zh-CN" dirty="0" smtClean="0">
                <a:solidFill>
                  <a:schemeClr val="tx1"/>
                </a:solidFill>
              </a:rPr>
              <a:t>【</a:t>
            </a:r>
            <a:r>
              <a:rPr lang="zh-CN" altLang="en-US" dirty="0" smtClean="0">
                <a:solidFill>
                  <a:schemeClr val="tx1"/>
                </a:solidFill>
              </a:rPr>
              <a:t>齐次裁剪空间</a:t>
            </a:r>
            <a:r>
              <a:rPr lang="en-US" altLang="zh-CN" dirty="0" smtClean="0">
                <a:solidFill>
                  <a:schemeClr val="tx1"/>
                </a:solidFill>
              </a:rPr>
              <a:t>】&amp; </a:t>
            </a:r>
            <a:r>
              <a:rPr lang="zh-CN" altLang="en-US" dirty="0" smtClean="0">
                <a:solidFill>
                  <a:schemeClr val="tx1"/>
                </a:solidFill>
              </a:rPr>
              <a:t>其他数据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2771800" y="764704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右箭头 23"/>
          <p:cNvSpPr/>
          <p:nvPr/>
        </p:nvSpPr>
        <p:spPr>
          <a:xfrm rot="10800000">
            <a:off x="2771800" y="1340768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491880" y="5212414"/>
            <a:ext cx="4824536" cy="864096"/>
          </a:xfrm>
          <a:prstGeom prst="roundRect">
            <a:avLst>
              <a:gd name="adj" fmla="val 0"/>
            </a:avLst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114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输出合并</a:t>
            </a:r>
            <a:r>
              <a:rPr lang="en-US" altLang="zh-CN" dirty="0" smtClean="0">
                <a:solidFill>
                  <a:schemeClr val="tx1"/>
                </a:solidFill>
              </a:rPr>
              <a:t>【</a:t>
            </a:r>
            <a:r>
              <a:rPr lang="zh-CN" altLang="en-US" dirty="0" smtClean="0">
                <a:solidFill>
                  <a:schemeClr val="tx1"/>
                </a:solidFill>
              </a:rPr>
              <a:t>深度测试，模板测试</a:t>
            </a:r>
            <a:r>
              <a:rPr lang="en-US" altLang="zh-CN" dirty="0" smtClean="0">
                <a:solidFill>
                  <a:schemeClr val="tx1"/>
                </a:solidFill>
              </a:rPr>
              <a:t>】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右箭头 24"/>
          <p:cNvSpPr/>
          <p:nvPr/>
        </p:nvSpPr>
        <p:spPr>
          <a:xfrm rot="10800000">
            <a:off x="2771800" y="5860486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3491880" y="4077072"/>
            <a:ext cx="4824536" cy="864096"/>
          </a:xfrm>
          <a:prstGeom prst="roundRect">
            <a:avLst>
              <a:gd name="adj" fmla="val 0"/>
            </a:avLst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114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计算所得片元颜色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0" name="右箭头 29"/>
          <p:cNvSpPr/>
          <p:nvPr/>
        </p:nvSpPr>
        <p:spPr>
          <a:xfrm rot="10800000">
            <a:off x="2771800" y="4729608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491880" y="2972950"/>
            <a:ext cx="4824536" cy="864096"/>
          </a:xfrm>
          <a:prstGeom prst="roundRect">
            <a:avLst>
              <a:gd name="adj" fmla="val 0"/>
            </a:avLst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114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片元</a:t>
            </a:r>
            <a:r>
              <a:rPr lang="zh-CN" altLang="en-US" dirty="0" smtClean="0">
                <a:solidFill>
                  <a:schemeClr val="tx1"/>
                </a:solidFill>
              </a:rPr>
              <a:t>坐标</a:t>
            </a:r>
            <a:r>
              <a:rPr lang="en-US" altLang="zh-CN" dirty="0" smtClean="0">
                <a:solidFill>
                  <a:schemeClr val="tx1"/>
                </a:solidFill>
              </a:rPr>
              <a:t>【</a:t>
            </a:r>
            <a:r>
              <a:rPr lang="zh-CN" altLang="en-US" dirty="0" smtClean="0">
                <a:solidFill>
                  <a:schemeClr val="tx1"/>
                </a:solidFill>
              </a:rPr>
              <a:t>屏幕坐标系</a:t>
            </a:r>
            <a:r>
              <a:rPr lang="en-US" altLang="zh-CN" dirty="0" smtClean="0">
                <a:solidFill>
                  <a:schemeClr val="tx1"/>
                </a:solidFill>
              </a:rPr>
              <a:t>】&amp;</a:t>
            </a:r>
            <a:r>
              <a:rPr lang="zh-CN" altLang="en-US" dirty="0" smtClean="0">
                <a:solidFill>
                  <a:schemeClr val="tx1"/>
                </a:solidFill>
              </a:rPr>
              <a:t>插值后的其他数据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右箭头 31"/>
          <p:cNvSpPr/>
          <p:nvPr/>
        </p:nvSpPr>
        <p:spPr>
          <a:xfrm>
            <a:off x="2771800" y="3068960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右箭头 32"/>
          <p:cNvSpPr/>
          <p:nvPr/>
        </p:nvSpPr>
        <p:spPr>
          <a:xfrm rot="10800000">
            <a:off x="2771800" y="3621022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2771800" y="4159914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右箭头 34"/>
          <p:cNvSpPr/>
          <p:nvPr/>
        </p:nvSpPr>
        <p:spPr>
          <a:xfrm>
            <a:off x="2771800" y="1916832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右箭头 35"/>
          <p:cNvSpPr/>
          <p:nvPr/>
        </p:nvSpPr>
        <p:spPr>
          <a:xfrm rot="10800000">
            <a:off x="2771800" y="2492896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5" name="右箭头 44"/>
          <p:cNvSpPr/>
          <p:nvPr/>
        </p:nvSpPr>
        <p:spPr>
          <a:xfrm>
            <a:off x="2771800" y="5301208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901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518715"/>
            <a:ext cx="4598441" cy="5574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4638972" y="1844824"/>
            <a:ext cx="2880320" cy="3289884"/>
          </a:xfrm>
          <a:prstGeom prst="rect">
            <a:avLst/>
          </a:prstGeom>
          <a:solidFill>
            <a:srgbClr val="BFBFBF">
              <a:alpha val="38039"/>
            </a:srgb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87624" y="188640"/>
            <a:ext cx="1440160" cy="86409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应用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阶段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顶点数据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187624" y="1311965"/>
            <a:ext cx="1440160" cy="86409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2"/>
                </a:solidFill>
              </a:rPr>
              <a:t>顶点着色器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187624" y="2435290"/>
            <a:ext cx="1440160" cy="86409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转换裁剪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映射插值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87624" y="3558615"/>
            <a:ext cx="1440160" cy="86409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片元着色器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87624" y="4681940"/>
            <a:ext cx="1440160" cy="86409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逐片元操作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187624" y="5805264"/>
            <a:ext cx="1440160" cy="86409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屏幕图像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611560" y="188640"/>
            <a:ext cx="288032" cy="6480720"/>
          </a:xfrm>
          <a:prstGeom prst="downArrow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41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27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555776" y="1412776"/>
            <a:ext cx="4032448" cy="4032448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96900" sx="97000" sy="97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dirty="0" smtClean="0">
                <a:solidFill>
                  <a:schemeClr val="bg1"/>
                </a:solidFill>
              </a:rPr>
              <a:t>标准</a:t>
            </a:r>
            <a:endParaRPr lang="en-US" altLang="zh-CN" sz="6600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4800" dirty="0" smtClean="0">
                <a:solidFill>
                  <a:schemeClr val="bg1"/>
                </a:solidFill>
              </a:rPr>
              <a:t>光照模型</a:t>
            </a:r>
            <a:endParaRPr lang="en-US" altLang="zh-CN" sz="4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151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52" y="548680"/>
            <a:ext cx="8601075" cy="537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157192"/>
            <a:ext cx="301942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2610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555776" y="1412776"/>
            <a:ext cx="4032448" cy="4032448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96900" sx="97000" sy="97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 smtClean="0">
                <a:solidFill>
                  <a:schemeClr val="bg1"/>
                </a:solidFill>
              </a:rPr>
              <a:t>Diffuse</a:t>
            </a:r>
          </a:p>
          <a:p>
            <a:pPr algn="ctr"/>
            <a:r>
              <a:rPr lang="zh-CN" altLang="en-US" sz="3200" dirty="0" smtClean="0">
                <a:solidFill>
                  <a:schemeClr val="bg1"/>
                </a:solidFill>
              </a:rPr>
              <a:t>漫反射的实现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667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187624" y="188640"/>
            <a:ext cx="1440160" cy="86409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应用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阶段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顶点数据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87624" y="1311965"/>
            <a:ext cx="1440160" cy="86409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2"/>
                </a:solidFill>
              </a:rPr>
              <a:t>顶点着色器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187624" y="2435290"/>
            <a:ext cx="1440160" cy="86409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转换裁剪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映射插值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187624" y="3558615"/>
            <a:ext cx="1440160" cy="86409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片元着色器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87624" y="4681940"/>
            <a:ext cx="1440160" cy="86409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逐片元操作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87624" y="5805264"/>
            <a:ext cx="1440160" cy="86409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屏幕图像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下箭头 11"/>
          <p:cNvSpPr/>
          <p:nvPr/>
        </p:nvSpPr>
        <p:spPr>
          <a:xfrm>
            <a:off x="611560" y="188640"/>
            <a:ext cx="288032" cy="6480720"/>
          </a:xfrm>
          <a:prstGeom prst="downArrow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41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491880" y="692696"/>
            <a:ext cx="4824536" cy="864096"/>
          </a:xfrm>
          <a:prstGeom prst="roundRect">
            <a:avLst>
              <a:gd name="adj" fmla="val 0"/>
            </a:avLst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114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顶点坐标</a:t>
            </a:r>
            <a:r>
              <a:rPr lang="en-US" altLang="zh-CN" dirty="0" smtClean="0">
                <a:solidFill>
                  <a:schemeClr val="tx1"/>
                </a:solidFill>
              </a:rPr>
              <a:t>【</a:t>
            </a:r>
            <a:r>
              <a:rPr lang="zh-CN" altLang="en-US" dirty="0" smtClean="0">
                <a:solidFill>
                  <a:schemeClr val="tx1"/>
                </a:solidFill>
              </a:rPr>
              <a:t>模型空间</a:t>
            </a:r>
            <a:r>
              <a:rPr lang="en-US" altLang="zh-CN" dirty="0" smtClean="0">
                <a:solidFill>
                  <a:schemeClr val="tx1"/>
                </a:solidFill>
              </a:rPr>
              <a:t>】&amp; </a:t>
            </a:r>
            <a:r>
              <a:rPr lang="zh-CN" altLang="en-US" dirty="0" smtClean="0">
                <a:solidFill>
                  <a:schemeClr val="accent2"/>
                </a:solidFill>
              </a:rPr>
              <a:t>法线向量</a:t>
            </a:r>
            <a:r>
              <a:rPr lang="en-US" altLang="zh-CN" dirty="0" smtClean="0">
                <a:solidFill>
                  <a:schemeClr val="accent2"/>
                </a:solidFill>
              </a:rPr>
              <a:t>,</a:t>
            </a:r>
            <a:r>
              <a:rPr lang="zh-CN" altLang="en-US" dirty="0" smtClean="0">
                <a:solidFill>
                  <a:schemeClr val="accent2"/>
                </a:solidFill>
              </a:rPr>
              <a:t>漫反射颜色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491880" y="1916832"/>
            <a:ext cx="4824536" cy="864096"/>
          </a:xfrm>
          <a:prstGeom prst="roundRect">
            <a:avLst>
              <a:gd name="adj" fmla="val 0"/>
            </a:avLst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114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顶点坐标</a:t>
            </a:r>
            <a:r>
              <a:rPr lang="en-US" altLang="zh-CN" dirty="0" smtClean="0">
                <a:solidFill>
                  <a:schemeClr val="tx1"/>
                </a:solidFill>
              </a:rPr>
              <a:t>【</a:t>
            </a:r>
            <a:r>
              <a:rPr lang="zh-CN" altLang="en-US" dirty="0" smtClean="0">
                <a:solidFill>
                  <a:schemeClr val="tx1"/>
                </a:solidFill>
              </a:rPr>
              <a:t>齐次裁剪空间</a:t>
            </a:r>
            <a:r>
              <a:rPr lang="en-US" altLang="zh-CN" dirty="0" smtClean="0">
                <a:solidFill>
                  <a:schemeClr val="tx1"/>
                </a:solidFill>
              </a:rPr>
              <a:t>】&amp; </a:t>
            </a:r>
            <a:r>
              <a:rPr lang="zh-CN" altLang="en-US" dirty="0" smtClean="0">
                <a:solidFill>
                  <a:schemeClr val="accent2"/>
                </a:solidFill>
              </a:rPr>
              <a:t>顶点颜色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2771800" y="764704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右箭头 23"/>
          <p:cNvSpPr/>
          <p:nvPr/>
        </p:nvSpPr>
        <p:spPr>
          <a:xfrm rot="10800000">
            <a:off x="2771800" y="1340768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491880" y="5212414"/>
            <a:ext cx="4824536" cy="864096"/>
          </a:xfrm>
          <a:prstGeom prst="roundRect">
            <a:avLst>
              <a:gd name="adj" fmla="val 0"/>
            </a:avLst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114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输出合并</a:t>
            </a:r>
            <a:r>
              <a:rPr lang="en-US" altLang="zh-CN" dirty="0" smtClean="0">
                <a:solidFill>
                  <a:schemeClr val="tx1"/>
                </a:solidFill>
              </a:rPr>
              <a:t>【</a:t>
            </a:r>
            <a:r>
              <a:rPr lang="zh-CN" altLang="en-US" dirty="0" smtClean="0">
                <a:solidFill>
                  <a:schemeClr val="tx1"/>
                </a:solidFill>
              </a:rPr>
              <a:t>深度测试，模板测试</a:t>
            </a:r>
            <a:r>
              <a:rPr lang="en-US" altLang="zh-CN" dirty="0" smtClean="0">
                <a:solidFill>
                  <a:schemeClr val="tx1"/>
                </a:solidFill>
              </a:rPr>
              <a:t>】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右箭头 24"/>
          <p:cNvSpPr/>
          <p:nvPr/>
        </p:nvSpPr>
        <p:spPr>
          <a:xfrm rot="10800000">
            <a:off x="2771800" y="5860486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3491880" y="4077072"/>
            <a:ext cx="4824536" cy="864096"/>
          </a:xfrm>
          <a:prstGeom prst="roundRect">
            <a:avLst>
              <a:gd name="adj" fmla="val 0"/>
            </a:avLst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114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2"/>
                </a:solidFill>
              </a:rPr>
              <a:t>片元颜色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0" name="右箭头 29"/>
          <p:cNvSpPr/>
          <p:nvPr/>
        </p:nvSpPr>
        <p:spPr>
          <a:xfrm rot="10800000">
            <a:off x="2771800" y="4729608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491880" y="2972950"/>
            <a:ext cx="4824536" cy="864096"/>
          </a:xfrm>
          <a:prstGeom prst="roundRect">
            <a:avLst>
              <a:gd name="adj" fmla="val 0"/>
            </a:avLst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114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片元</a:t>
            </a:r>
            <a:r>
              <a:rPr lang="zh-CN" altLang="en-US" dirty="0" smtClean="0">
                <a:solidFill>
                  <a:schemeClr val="tx1"/>
                </a:solidFill>
              </a:rPr>
              <a:t>坐标</a:t>
            </a:r>
            <a:r>
              <a:rPr lang="en-US" altLang="zh-CN" dirty="0" smtClean="0">
                <a:solidFill>
                  <a:schemeClr val="tx1"/>
                </a:solidFill>
              </a:rPr>
              <a:t>【</a:t>
            </a:r>
            <a:r>
              <a:rPr lang="zh-CN" altLang="en-US" dirty="0" smtClean="0">
                <a:solidFill>
                  <a:schemeClr val="tx1"/>
                </a:solidFill>
              </a:rPr>
              <a:t>屏幕坐标系</a:t>
            </a:r>
            <a:r>
              <a:rPr lang="en-US" altLang="zh-CN" dirty="0" smtClean="0">
                <a:solidFill>
                  <a:schemeClr val="tx1"/>
                </a:solidFill>
              </a:rPr>
              <a:t>】&amp;</a:t>
            </a:r>
            <a:r>
              <a:rPr lang="zh-CN" altLang="en-US" dirty="0" smtClean="0">
                <a:solidFill>
                  <a:schemeClr val="accent2"/>
                </a:solidFill>
              </a:rPr>
              <a:t>插值的片元颜色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2" name="右箭头 31"/>
          <p:cNvSpPr/>
          <p:nvPr/>
        </p:nvSpPr>
        <p:spPr>
          <a:xfrm>
            <a:off x="2771800" y="3068960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右箭头 32"/>
          <p:cNvSpPr/>
          <p:nvPr/>
        </p:nvSpPr>
        <p:spPr>
          <a:xfrm rot="10800000">
            <a:off x="2771800" y="3621022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2771800" y="4159914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右箭头 34"/>
          <p:cNvSpPr/>
          <p:nvPr/>
        </p:nvSpPr>
        <p:spPr>
          <a:xfrm>
            <a:off x="2771800" y="1916832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右箭头 35"/>
          <p:cNvSpPr/>
          <p:nvPr/>
        </p:nvSpPr>
        <p:spPr>
          <a:xfrm rot="10800000">
            <a:off x="2771800" y="2492896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514913"/>
            <a:ext cx="301942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右箭头 26"/>
          <p:cNvSpPr/>
          <p:nvPr/>
        </p:nvSpPr>
        <p:spPr>
          <a:xfrm>
            <a:off x="2771800" y="5301208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081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5791200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980" y="361872"/>
            <a:ext cx="3362325" cy="616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920" y="368659"/>
            <a:ext cx="3465093" cy="6234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0624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555776" y="1412776"/>
            <a:ext cx="4032448" cy="4032448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96900" sx="97000" sy="97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</a:rPr>
              <a:t>Specular</a:t>
            </a: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高光</a:t>
            </a:r>
            <a:r>
              <a:rPr lang="zh-CN" altLang="en-US" sz="2800" dirty="0" smtClean="0">
                <a:solidFill>
                  <a:schemeClr val="bg1"/>
                </a:solidFill>
              </a:rPr>
              <a:t>反射的实现</a:t>
            </a:r>
            <a:endParaRPr lang="en-US" altLang="zh-CN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523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555776" y="1412776"/>
            <a:ext cx="4032448" cy="4032448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96900" sx="97000" sy="97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600" dirty="0" smtClean="0">
                <a:solidFill>
                  <a:schemeClr val="bg1"/>
                </a:solidFill>
              </a:rPr>
              <a:t>GPU</a:t>
            </a:r>
          </a:p>
          <a:p>
            <a:pPr algn="ctr"/>
            <a:r>
              <a:rPr lang="zh-CN" altLang="en-US" sz="6600" dirty="0" smtClean="0">
                <a:solidFill>
                  <a:schemeClr val="bg1"/>
                </a:solidFill>
              </a:rPr>
              <a:t>流水线</a:t>
            </a:r>
            <a:endParaRPr lang="en-US" altLang="zh-CN" sz="6600" dirty="0" smtClean="0">
              <a:solidFill>
                <a:schemeClr val="bg1"/>
              </a:solidFill>
            </a:endParaRPr>
          </a:p>
          <a:p>
            <a:pPr algn="ctr"/>
            <a:endParaRPr lang="en-US" altLang="zh-CN" sz="3600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</a:rPr>
              <a:t>渲染概念模型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261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7" y="764704"/>
            <a:ext cx="7791450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62" y="2996952"/>
            <a:ext cx="8267700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714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187624" y="188640"/>
            <a:ext cx="1440160" cy="86409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应用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阶段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顶点数据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87624" y="1311965"/>
            <a:ext cx="1440160" cy="86409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2"/>
                </a:solidFill>
              </a:rPr>
              <a:t>顶点着色器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187624" y="2435290"/>
            <a:ext cx="1440160" cy="86409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转换裁剪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映射插值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187624" y="3558615"/>
            <a:ext cx="1440160" cy="86409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片元着色器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87624" y="4681940"/>
            <a:ext cx="1440160" cy="86409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逐片元操作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87624" y="5805264"/>
            <a:ext cx="1440160" cy="86409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屏幕图像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下箭头 11"/>
          <p:cNvSpPr/>
          <p:nvPr/>
        </p:nvSpPr>
        <p:spPr>
          <a:xfrm>
            <a:off x="611560" y="188640"/>
            <a:ext cx="288032" cy="6480720"/>
          </a:xfrm>
          <a:prstGeom prst="downArrow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41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491880" y="692696"/>
            <a:ext cx="4824536" cy="864096"/>
          </a:xfrm>
          <a:prstGeom prst="roundRect">
            <a:avLst>
              <a:gd name="adj" fmla="val 0"/>
            </a:avLst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114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顶点坐标</a:t>
            </a:r>
            <a:r>
              <a:rPr lang="en-US" altLang="zh-CN" sz="1200" dirty="0" smtClean="0">
                <a:solidFill>
                  <a:schemeClr val="tx1"/>
                </a:solidFill>
              </a:rPr>
              <a:t>【</a:t>
            </a:r>
            <a:r>
              <a:rPr lang="zh-CN" altLang="en-US" sz="1200" dirty="0" smtClean="0">
                <a:solidFill>
                  <a:schemeClr val="tx1"/>
                </a:solidFill>
              </a:rPr>
              <a:t>模型空间</a:t>
            </a:r>
            <a:r>
              <a:rPr lang="en-US" altLang="zh-CN" sz="1200" dirty="0" smtClean="0">
                <a:solidFill>
                  <a:schemeClr val="tx1"/>
                </a:solidFill>
              </a:rPr>
              <a:t>】&amp; </a:t>
            </a:r>
            <a:r>
              <a:rPr lang="zh-CN" altLang="en-US" dirty="0" smtClean="0">
                <a:solidFill>
                  <a:schemeClr val="accent2"/>
                </a:solidFill>
              </a:rPr>
              <a:t>法线向量</a:t>
            </a:r>
            <a:r>
              <a:rPr lang="en-US" altLang="zh-CN" dirty="0" smtClean="0">
                <a:solidFill>
                  <a:schemeClr val="accent2"/>
                </a:solidFill>
              </a:rPr>
              <a:t>,</a:t>
            </a:r>
            <a:r>
              <a:rPr lang="zh-CN" altLang="en-US" dirty="0" smtClean="0">
                <a:solidFill>
                  <a:schemeClr val="accent2"/>
                </a:solidFill>
              </a:rPr>
              <a:t>高光反射颜色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491880" y="1916832"/>
            <a:ext cx="4824536" cy="864096"/>
          </a:xfrm>
          <a:prstGeom prst="roundRect">
            <a:avLst>
              <a:gd name="adj" fmla="val 0"/>
            </a:avLst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114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顶点坐标</a:t>
            </a:r>
            <a:r>
              <a:rPr lang="en-US" altLang="zh-CN" sz="1200" dirty="0" smtClean="0">
                <a:solidFill>
                  <a:schemeClr val="tx1"/>
                </a:solidFill>
              </a:rPr>
              <a:t>【</a:t>
            </a:r>
            <a:r>
              <a:rPr lang="zh-CN" altLang="en-US" sz="1200" dirty="0" smtClean="0">
                <a:solidFill>
                  <a:schemeClr val="tx1"/>
                </a:solidFill>
              </a:rPr>
              <a:t>齐次裁剪空间</a:t>
            </a:r>
            <a:r>
              <a:rPr lang="en-US" altLang="zh-CN" sz="1200" dirty="0" smtClean="0">
                <a:solidFill>
                  <a:schemeClr val="tx1"/>
                </a:solidFill>
              </a:rPr>
              <a:t>】&amp; </a:t>
            </a:r>
          </a:p>
          <a:p>
            <a:pPr algn="ctr"/>
            <a:r>
              <a:rPr lang="zh-CN" altLang="en-US" sz="1600" dirty="0" smtClean="0">
                <a:solidFill>
                  <a:schemeClr val="accent2"/>
                </a:solidFill>
              </a:rPr>
              <a:t>法线向量世界坐标，顶点世界坐标，高光反射颜色</a:t>
            </a:r>
            <a:endParaRPr lang="zh-CN" altLang="en-US" sz="1600" dirty="0">
              <a:solidFill>
                <a:schemeClr val="accent2"/>
              </a:solidFill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2771800" y="764704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右箭头 23"/>
          <p:cNvSpPr/>
          <p:nvPr/>
        </p:nvSpPr>
        <p:spPr>
          <a:xfrm rot="10800000">
            <a:off x="2771800" y="1340768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491880" y="5212414"/>
            <a:ext cx="4824536" cy="864096"/>
          </a:xfrm>
          <a:prstGeom prst="roundRect">
            <a:avLst>
              <a:gd name="adj" fmla="val 0"/>
            </a:avLst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114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输出合并</a:t>
            </a:r>
            <a:r>
              <a:rPr lang="en-US" altLang="zh-CN" dirty="0" smtClean="0">
                <a:solidFill>
                  <a:schemeClr val="tx1"/>
                </a:solidFill>
              </a:rPr>
              <a:t>【</a:t>
            </a:r>
            <a:r>
              <a:rPr lang="zh-CN" altLang="en-US" dirty="0" smtClean="0">
                <a:solidFill>
                  <a:schemeClr val="tx1"/>
                </a:solidFill>
              </a:rPr>
              <a:t>深度测试，模板测试</a:t>
            </a:r>
            <a:r>
              <a:rPr lang="en-US" altLang="zh-CN" dirty="0" smtClean="0">
                <a:solidFill>
                  <a:schemeClr val="tx1"/>
                </a:solidFill>
              </a:rPr>
              <a:t>】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右箭头 24"/>
          <p:cNvSpPr/>
          <p:nvPr/>
        </p:nvSpPr>
        <p:spPr>
          <a:xfrm rot="10800000">
            <a:off x="2771800" y="5860486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3491880" y="4077072"/>
            <a:ext cx="4824536" cy="864096"/>
          </a:xfrm>
          <a:prstGeom prst="roundRect">
            <a:avLst>
              <a:gd name="adj" fmla="val 0"/>
            </a:avLst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114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2"/>
                </a:solidFill>
              </a:rPr>
              <a:t>根据公式计算的片元颜色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0" name="右箭头 29"/>
          <p:cNvSpPr/>
          <p:nvPr/>
        </p:nvSpPr>
        <p:spPr>
          <a:xfrm rot="10800000">
            <a:off x="2771800" y="4729608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491880" y="2972950"/>
            <a:ext cx="4824536" cy="864096"/>
          </a:xfrm>
          <a:prstGeom prst="roundRect">
            <a:avLst>
              <a:gd name="adj" fmla="val 0"/>
            </a:avLst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114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片元</a:t>
            </a:r>
            <a:r>
              <a:rPr lang="zh-CN" altLang="en-US" sz="1200" dirty="0" smtClean="0">
                <a:solidFill>
                  <a:schemeClr val="tx1"/>
                </a:solidFill>
              </a:rPr>
              <a:t>坐标</a:t>
            </a:r>
            <a:r>
              <a:rPr lang="en-US" altLang="zh-CN" sz="1200" dirty="0" smtClean="0">
                <a:solidFill>
                  <a:schemeClr val="tx1"/>
                </a:solidFill>
              </a:rPr>
              <a:t>【</a:t>
            </a:r>
            <a:r>
              <a:rPr lang="zh-CN" altLang="en-US" sz="1200" dirty="0" smtClean="0">
                <a:solidFill>
                  <a:schemeClr val="tx1"/>
                </a:solidFill>
              </a:rPr>
              <a:t>屏幕坐标系</a:t>
            </a:r>
            <a:r>
              <a:rPr lang="en-US" altLang="zh-CN" sz="1200" dirty="0" smtClean="0">
                <a:solidFill>
                  <a:schemeClr val="tx1"/>
                </a:solidFill>
              </a:rPr>
              <a:t>】&amp;</a:t>
            </a:r>
            <a:r>
              <a:rPr lang="zh-CN" altLang="en-US" dirty="0" smtClean="0">
                <a:solidFill>
                  <a:schemeClr val="accent2"/>
                </a:solidFill>
              </a:rPr>
              <a:t>插值后的数据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2" name="右箭头 31"/>
          <p:cNvSpPr/>
          <p:nvPr/>
        </p:nvSpPr>
        <p:spPr>
          <a:xfrm>
            <a:off x="2771800" y="3068960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右箭头 32"/>
          <p:cNvSpPr/>
          <p:nvPr/>
        </p:nvSpPr>
        <p:spPr>
          <a:xfrm rot="10800000">
            <a:off x="2771800" y="3621022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2771800" y="4159914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右箭头 34"/>
          <p:cNvSpPr/>
          <p:nvPr/>
        </p:nvSpPr>
        <p:spPr>
          <a:xfrm>
            <a:off x="2771800" y="1916832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右箭头 35"/>
          <p:cNvSpPr/>
          <p:nvPr/>
        </p:nvSpPr>
        <p:spPr>
          <a:xfrm rot="10800000">
            <a:off x="2771800" y="2492896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右箭头 26"/>
          <p:cNvSpPr/>
          <p:nvPr/>
        </p:nvSpPr>
        <p:spPr>
          <a:xfrm>
            <a:off x="2771800" y="5301208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885" y="4694439"/>
            <a:ext cx="34385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6075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555776" y="1412776"/>
            <a:ext cx="4032448" cy="4032448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96900" sx="97000" sy="97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dirty="0" smtClean="0">
                <a:solidFill>
                  <a:schemeClr val="bg1"/>
                </a:solidFill>
              </a:rPr>
              <a:t>纹理</a:t>
            </a:r>
            <a:endParaRPr lang="en-US" altLang="zh-CN" sz="6600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6600" dirty="0" smtClean="0">
                <a:solidFill>
                  <a:schemeClr val="bg1"/>
                </a:solidFill>
              </a:rPr>
              <a:t>贴图</a:t>
            </a:r>
            <a:endParaRPr lang="en-US" altLang="zh-CN" sz="6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539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79" y="883657"/>
            <a:ext cx="3781425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70" y="4941168"/>
            <a:ext cx="8515350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4664"/>
            <a:ext cx="845820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0" y="2936294"/>
            <a:ext cx="346165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/>
              <a:t>实质：</a:t>
            </a:r>
            <a:endParaRPr lang="en-US" altLang="zh-CN" sz="5400" dirty="0" smtClean="0"/>
          </a:p>
          <a:p>
            <a:r>
              <a:rPr lang="en-US" altLang="zh-CN" sz="4000" dirty="0"/>
              <a:t>(</a:t>
            </a:r>
            <a:r>
              <a:rPr lang="en-US" altLang="zh-CN" sz="4000" dirty="0" err="1" smtClean="0"/>
              <a:t>u,v</a:t>
            </a:r>
            <a:r>
              <a:rPr lang="en-US" altLang="zh-CN" sz="4000" dirty="0" smtClean="0"/>
              <a:t>)</a:t>
            </a:r>
            <a:r>
              <a:rPr lang="zh-CN" altLang="en-US" sz="4000" dirty="0" smtClean="0"/>
              <a:t>→</a:t>
            </a:r>
            <a:r>
              <a:rPr lang="en-US" altLang="zh-CN" sz="4000" dirty="0" smtClean="0"/>
              <a:t>(R,G,B,A)</a:t>
            </a:r>
          </a:p>
        </p:txBody>
      </p:sp>
    </p:spTree>
    <p:extLst>
      <p:ext uri="{BB962C8B-B14F-4D97-AF65-F5344CB8AC3E}">
        <p14:creationId xmlns:p14="http://schemas.microsoft.com/office/powerpoint/2010/main" val="1958801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62" y="5517232"/>
            <a:ext cx="792480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884457"/>
            <a:ext cx="229552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椭圆 4"/>
          <p:cNvSpPr/>
          <p:nvPr/>
        </p:nvSpPr>
        <p:spPr>
          <a:xfrm>
            <a:off x="1123628" y="1628800"/>
            <a:ext cx="3024336" cy="302433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96900" sx="97000" sy="97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bg2"/>
                </a:solidFill>
              </a:rPr>
              <a:t>漫反射纹理</a:t>
            </a:r>
            <a:endParaRPr lang="zh-CN" altLang="en-US" sz="4400" dirty="0">
              <a:solidFill>
                <a:schemeClr val="bg2"/>
              </a:solidFill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53" y="884457"/>
            <a:ext cx="5149907" cy="296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0335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2790825" cy="50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140968"/>
            <a:ext cx="8524875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997" y="542896"/>
            <a:ext cx="561975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7703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131840" y="1628800"/>
            <a:ext cx="3024336" cy="302433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96900" sx="97000" sy="97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chemeClr val="bg2"/>
                </a:solidFill>
              </a:rPr>
              <a:t>法线</a:t>
            </a:r>
            <a:endParaRPr lang="en-US" altLang="zh-CN" sz="4400" dirty="0" smtClean="0">
              <a:solidFill>
                <a:schemeClr val="bg2"/>
              </a:solidFill>
            </a:endParaRPr>
          </a:p>
          <a:p>
            <a:pPr algn="ctr"/>
            <a:r>
              <a:rPr lang="zh-CN" altLang="en-US" sz="4400" dirty="0">
                <a:solidFill>
                  <a:schemeClr val="bg2"/>
                </a:solidFill>
              </a:rPr>
              <a:t>纹理</a:t>
            </a:r>
          </a:p>
        </p:txBody>
      </p:sp>
    </p:spTree>
    <p:extLst>
      <p:ext uri="{BB962C8B-B14F-4D97-AF65-F5344CB8AC3E}">
        <p14:creationId xmlns:p14="http://schemas.microsoft.com/office/powerpoint/2010/main" val="3682640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5275"/>
            <a:ext cx="81915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18" y="3573016"/>
            <a:ext cx="824865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76413"/>
            <a:ext cx="3305175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776413"/>
            <a:ext cx="3295650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0186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131840" y="1628800"/>
            <a:ext cx="3024336" cy="302433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96900" sx="97000" sy="97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bg2"/>
                </a:solidFill>
              </a:rPr>
              <a:t>切线</a:t>
            </a:r>
            <a:endParaRPr lang="en-US" altLang="zh-CN" sz="4400" dirty="0" smtClean="0">
              <a:solidFill>
                <a:schemeClr val="bg2"/>
              </a:solidFill>
            </a:endParaRPr>
          </a:p>
          <a:p>
            <a:pPr algn="ctr"/>
            <a:r>
              <a:rPr lang="zh-CN" altLang="en-US" sz="4400" dirty="0" smtClean="0">
                <a:solidFill>
                  <a:schemeClr val="bg2"/>
                </a:solidFill>
              </a:rPr>
              <a:t>空间</a:t>
            </a:r>
            <a:endParaRPr lang="zh-CN" altLang="en-US" sz="4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651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187624" y="188640"/>
            <a:ext cx="1440160" cy="86409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应用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阶段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顶点数据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87624" y="1311965"/>
            <a:ext cx="1440160" cy="86409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2"/>
                </a:solidFill>
              </a:rPr>
              <a:t>顶点着色器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187624" y="2435290"/>
            <a:ext cx="1440160" cy="86409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转换裁剪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映射插值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187624" y="3558615"/>
            <a:ext cx="1440160" cy="86409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片元着色器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87624" y="4681940"/>
            <a:ext cx="1440160" cy="86409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逐片元操作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87624" y="5805264"/>
            <a:ext cx="1440160" cy="86409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屏幕图像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下箭头 11"/>
          <p:cNvSpPr/>
          <p:nvPr/>
        </p:nvSpPr>
        <p:spPr>
          <a:xfrm>
            <a:off x="611560" y="188640"/>
            <a:ext cx="288032" cy="6480720"/>
          </a:xfrm>
          <a:prstGeom prst="downArrow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41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491880" y="692696"/>
            <a:ext cx="4824536" cy="864096"/>
          </a:xfrm>
          <a:prstGeom prst="roundRect">
            <a:avLst>
              <a:gd name="adj" fmla="val 0"/>
            </a:avLst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114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顶点坐标</a:t>
            </a:r>
            <a:r>
              <a:rPr lang="en-US" altLang="zh-CN" sz="1200" dirty="0" smtClean="0">
                <a:solidFill>
                  <a:schemeClr val="tx1"/>
                </a:solidFill>
              </a:rPr>
              <a:t>【</a:t>
            </a:r>
            <a:r>
              <a:rPr lang="zh-CN" altLang="en-US" sz="1200" dirty="0" smtClean="0">
                <a:solidFill>
                  <a:schemeClr val="tx1"/>
                </a:solidFill>
              </a:rPr>
              <a:t>模型空间</a:t>
            </a:r>
            <a:r>
              <a:rPr lang="en-US" altLang="zh-CN" sz="1200" dirty="0" smtClean="0">
                <a:solidFill>
                  <a:schemeClr val="tx1"/>
                </a:solidFill>
              </a:rPr>
              <a:t>】&amp; </a:t>
            </a:r>
            <a:r>
              <a:rPr lang="zh-CN" altLang="en-US" dirty="0" smtClean="0">
                <a:solidFill>
                  <a:schemeClr val="accent2"/>
                </a:solidFill>
              </a:rPr>
              <a:t>法线向量</a:t>
            </a:r>
            <a:r>
              <a:rPr lang="en-US" altLang="zh-CN" dirty="0" smtClean="0">
                <a:solidFill>
                  <a:schemeClr val="accent2"/>
                </a:solidFill>
              </a:rPr>
              <a:t>,</a:t>
            </a:r>
            <a:r>
              <a:rPr lang="zh-CN" altLang="en-US" dirty="0" smtClean="0">
                <a:solidFill>
                  <a:schemeClr val="accent2"/>
                </a:solidFill>
              </a:rPr>
              <a:t>切线向量</a:t>
            </a:r>
            <a:r>
              <a:rPr lang="en-US" altLang="zh-CN" dirty="0" smtClean="0">
                <a:solidFill>
                  <a:schemeClr val="accent2"/>
                </a:solidFill>
              </a:rPr>
              <a:t>,</a:t>
            </a:r>
            <a:r>
              <a:rPr lang="zh-CN" altLang="en-US" dirty="0">
                <a:solidFill>
                  <a:schemeClr val="accent2"/>
                </a:solidFill>
              </a:rPr>
              <a:t>纹理坐标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3491880" y="1916832"/>
            <a:ext cx="4824536" cy="864096"/>
          </a:xfrm>
          <a:prstGeom prst="roundRect">
            <a:avLst>
              <a:gd name="adj" fmla="val 0"/>
            </a:avLst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114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顶点坐标</a:t>
            </a:r>
            <a:r>
              <a:rPr lang="en-US" altLang="zh-CN" sz="1200" dirty="0" smtClean="0">
                <a:solidFill>
                  <a:schemeClr val="tx1"/>
                </a:solidFill>
              </a:rPr>
              <a:t>【</a:t>
            </a:r>
            <a:r>
              <a:rPr lang="zh-CN" altLang="en-US" sz="1200" dirty="0" smtClean="0">
                <a:solidFill>
                  <a:schemeClr val="tx1"/>
                </a:solidFill>
              </a:rPr>
              <a:t>齐次裁剪空间</a:t>
            </a:r>
            <a:r>
              <a:rPr lang="en-US" altLang="zh-CN" sz="1200" dirty="0" smtClean="0">
                <a:solidFill>
                  <a:schemeClr val="tx1"/>
                </a:solidFill>
              </a:rPr>
              <a:t>】&amp; </a:t>
            </a:r>
          </a:p>
          <a:p>
            <a:pPr algn="ctr"/>
            <a:r>
              <a:rPr lang="zh-CN" altLang="en-US" sz="1600" dirty="0" smtClean="0">
                <a:solidFill>
                  <a:schemeClr val="accent2"/>
                </a:solidFill>
              </a:rPr>
              <a:t>切线空间到世界坐标转换矩阵，</a:t>
            </a:r>
            <a:r>
              <a:rPr lang="en-US" altLang="zh-CN" sz="1600" dirty="0" err="1" smtClean="0">
                <a:solidFill>
                  <a:schemeClr val="accent2"/>
                </a:solidFill>
              </a:rPr>
              <a:t>uv</a:t>
            </a:r>
            <a:r>
              <a:rPr lang="zh-CN" altLang="en-US" sz="1600" dirty="0" smtClean="0">
                <a:solidFill>
                  <a:schemeClr val="accent2"/>
                </a:solidFill>
              </a:rPr>
              <a:t>坐标</a:t>
            </a:r>
            <a:endParaRPr lang="zh-CN" altLang="en-US" sz="1600" dirty="0">
              <a:solidFill>
                <a:schemeClr val="accent2"/>
              </a:solidFill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2771800" y="764704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右箭头 23"/>
          <p:cNvSpPr/>
          <p:nvPr/>
        </p:nvSpPr>
        <p:spPr>
          <a:xfrm rot="10800000">
            <a:off x="2771800" y="1340768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491880" y="5212414"/>
            <a:ext cx="4824536" cy="864096"/>
          </a:xfrm>
          <a:prstGeom prst="roundRect">
            <a:avLst>
              <a:gd name="adj" fmla="val 0"/>
            </a:avLst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114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输出合并</a:t>
            </a:r>
            <a:r>
              <a:rPr lang="en-US" altLang="zh-CN" dirty="0" smtClean="0">
                <a:solidFill>
                  <a:schemeClr val="tx1"/>
                </a:solidFill>
              </a:rPr>
              <a:t>【</a:t>
            </a:r>
            <a:r>
              <a:rPr lang="zh-CN" altLang="en-US" dirty="0" smtClean="0">
                <a:solidFill>
                  <a:schemeClr val="tx1"/>
                </a:solidFill>
              </a:rPr>
              <a:t>深度测试，模板测试</a:t>
            </a:r>
            <a:r>
              <a:rPr lang="en-US" altLang="zh-CN" dirty="0" smtClean="0">
                <a:solidFill>
                  <a:schemeClr val="tx1"/>
                </a:solidFill>
              </a:rPr>
              <a:t>】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右箭头 24"/>
          <p:cNvSpPr/>
          <p:nvPr/>
        </p:nvSpPr>
        <p:spPr>
          <a:xfrm rot="10800000">
            <a:off x="2771800" y="5860486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3491880" y="4077072"/>
            <a:ext cx="4824536" cy="864096"/>
          </a:xfrm>
          <a:prstGeom prst="roundRect">
            <a:avLst>
              <a:gd name="adj" fmla="val 0"/>
            </a:avLst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114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2"/>
                </a:solidFill>
              </a:rPr>
              <a:t>根据公式计算的片元颜色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0" name="右箭头 29"/>
          <p:cNvSpPr/>
          <p:nvPr/>
        </p:nvSpPr>
        <p:spPr>
          <a:xfrm rot="10800000">
            <a:off x="2771800" y="4729608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491880" y="2972950"/>
            <a:ext cx="4824536" cy="864096"/>
          </a:xfrm>
          <a:prstGeom prst="roundRect">
            <a:avLst>
              <a:gd name="adj" fmla="val 0"/>
            </a:avLst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114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片元</a:t>
            </a:r>
            <a:r>
              <a:rPr lang="zh-CN" altLang="en-US" sz="1200" dirty="0" smtClean="0">
                <a:solidFill>
                  <a:schemeClr val="tx1"/>
                </a:solidFill>
              </a:rPr>
              <a:t>坐标</a:t>
            </a:r>
            <a:r>
              <a:rPr lang="en-US" altLang="zh-CN" sz="1200" dirty="0" smtClean="0">
                <a:solidFill>
                  <a:schemeClr val="tx1"/>
                </a:solidFill>
              </a:rPr>
              <a:t>【</a:t>
            </a:r>
            <a:r>
              <a:rPr lang="zh-CN" altLang="en-US" sz="1200" dirty="0" smtClean="0">
                <a:solidFill>
                  <a:schemeClr val="tx1"/>
                </a:solidFill>
              </a:rPr>
              <a:t>屏幕坐标系</a:t>
            </a:r>
            <a:r>
              <a:rPr lang="en-US" altLang="zh-CN" sz="1200" dirty="0" smtClean="0">
                <a:solidFill>
                  <a:schemeClr val="tx1"/>
                </a:solidFill>
              </a:rPr>
              <a:t>】&amp;</a:t>
            </a:r>
            <a:r>
              <a:rPr lang="zh-CN" altLang="en-US" dirty="0" smtClean="0">
                <a:solidFill>
                  <a:schemeClr val="accent2"/>
                </a:solidFill>
              </a:rPr>
              <a:t>插值后的数据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2" name="右箭头 31"/>
          <p:cNvSpPr/>
          <p:nvPr/>
        </p:nvSpPr>
        <p:spPr>
          <a:xfrm>
            <a:off x="2771800" y="3068960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右箭头 32"/>
          <p:cNvSpPr/>
          <p:nvPr/>
        </p:nvSpPr>
        <p:spPr>
          <a:xfrm rot="10800000">
            <a:off x="2771800" y="3621022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2771800" y="4159914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右箭头 34"/>
          <p:cNvSpPr/>
          <p:nvPr/>
        </p:nvSpPr>
        <p:spPr>
          <a:xfrm>
            <a:off x="2771800" y="1916832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右箭头 35"/>
          <p:cNvSpPr/>
          <p:nvPr/>
        </p:nvSpPr>
        <p:spPr>
          <a:xfrm rot="10800000">
            <a:off x="2771800" y="2492896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右箭头 26"/>
          <p:cNvSpPr/>
          <p:nvPr/>
        </p:nvSpPr>
        <p:spPr>
          <a:xfrm>
            <a:off x="2771800" y="5301208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311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67544" y="2132856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96900" sx="97000" sy="97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tx1"/>
                </a:solidFill>
              </a:rPr>
              <a:t>应用</a:t>
            </a:r>
            <a:endParaRPr lang="en-US" altLang="zh-CN" sz="44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4400" dirty="0" smtClean="0">
                <a:solidFill>
                  <a:schemeClr val="tx1"/>
                </a:solidFill>
              </a:rPr>
              <a:t>阶段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3275856" y="2132856"/>
            <a:ext cx="2520280" cy="25202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96900" sx="97000" sy="97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bg1">
                    <a:lumMod val="65000"/>
                  </a:schemeClr>
                </a:solidFill>
              </a:rPr>
              <a:t>几何阶段</a:t>
            </a:r>
            <a:endParaRPr lang="zh-CN" alt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6084168" y="2132856"/>
            <a:ext cx="2520280" cy="25202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96900" sx="97000" sy="97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bg1">
                    <a:lumMod val="65000"/>
                  </a:schemeClr>
                </a:solidFill>
              </a:rPr>
              <a:t>光栅化阶段</a:t>
            </a:r>
            <a:endParaRPr lang="zh-CN" alt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582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85946"/>
            <a:ext cx="2181225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84984"/>
            <a:ext cx="4162425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49842"/>
            <a:ext cx="8248650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0835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857250"/>
            <a:ext cx="2714625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84" y="857250"/>
            <a:ext cx="3286125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97004"/>
            <a:ext cx="3295650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9134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764704"/>
            <a:ext cx="3267075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76872"/>
            <a:ext cx="7543800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692696"/>
            <a:ext cx="12573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2946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131840" y="1628800"/>
            <a:ext cx="3024336" cy="302433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96900" sx="97000" sy="97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bg2"/>
                </a:solidFill>
              </a:rPr>
              <a:t>渐变</a:t>
            </a:r>
            <a:endParaRPr lang="en-US" altLang="zh-CN" sz="4400" dirty="0" smtClean="0">
              <a:solidFill>
                <a:schemeClr val="bg2"/>
              </a:solidFill>
            </a:endParaRPr>
          </a:p>
          <a:p>
            <a:pPr algn="ctr"/>
            <a:r>
              <a:rPr lang="zh-CN" altLang="en-US" sz="4400" dirty="0" smtClean="0">
                <a:solidFill>
                  <a:schemeClr val="bg2"/>
                </a:solidFill>
              </a:rPr>
              <a:t>纹理</a:t>
            </a:r>
            <a:endParaRPr lang="zh-CN" altLang="en-US" sz="4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231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14418"/>
            <a:ext cx="489585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88640"/>
            <a:ext cx="3743325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980728"/>
            <a:ext cx="3619500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005064"/>
            <a:ext cx="2790825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49" y="1248267"/>
            <a:ext cx="8172450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556" y="586595"/>
            <a:ext cx="301942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65662" y="1124744"/>
            <a:ext cx="2097049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Half Lambert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C=(c·m)(0.5+0.5*n·l)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1310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131840" y="1628800"/>
            <a:ext cx="3024336" cy="302433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96900" sx="97000" sy="97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bg2"/>
                </a:solidFill>
              </a:rPr>
              <a:t>遮罩</a:t>
            </a:r>
            <a:endParaRPr lang="en-US" altLang="zh-CN" sz="4400" dirty="0" smtClean="0">
              <a:solidFill>
                <a:schemeClr val="bg2"/>
              </a:solidFill>
            </a:endParaRPr>
          </a:p>
          <a:p>
            <a:pPr algn="ctr"/>
            <a:r>
              <a:rPr lang="zh-CN" altLang="en-US" sz="4400" dirty="0" smtClean="0">
                <a:solidFill>
                  <a:schemeClr val="bg2"/>
                </a:solidFill>
              </a:rPr>
              <a:t>纹理</a:t>
            </a:r>
            <a:endParaRPr lang="zh-CN" altLang="en-US" sz="4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132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1762125"/>
            <a:ext cx="3295650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33872"/>
            <a:ext cx="4218768" cy="3759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533872"/>
            <a:ext cx="3810122" cy="3759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6"/>
            <a:ext cx="4237111" cy="3851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46" y="2852936"/>
            <a:ext cx="4184799" cy="3851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3369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124744"/>
            <a:ext cx="4362450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7353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33" y="414338"/>
            <a:ext cx="8382000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20" y="2708920"/>
            <a:ext cx="446722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0425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67544" y="2132856"/>
            <a:ext cx="2520280" cy="252028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596900" sx="97000" sy="97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bg2">
                    <a:lumMod val="65000"/>
                  </a:schemeClr>
                </a:solidFill>
              </a:rPr>
              <a:t>应用</a:t>
            </a:r>
            <a:endParaRPr lang="en-US" altLang="zh-CN" sz="4400" dirty="0" smtClean="0">
              <a:solidFill>
                <a:schemeClr val="bg2">
                  <a:lumMod val="65000"/>
                </a:schemeClr>
              </a:solidFill>
            </a:endParaRPr>
          </a:p>
          <a:p>
            <a:pPr algn="ctr"/>
            <a:r>
              <a:rPr lang="zh-CN" altLang="en-US" sz="4400" dirty="0" smtClean="0">
                <a:solidFill>
                  <a:schemeClr val="bg2">
                    <a:lumMod val="65000"/>
                  </a:schemeClr>
                </a:solidFill>
              </a:rPr>
              <a:t>阶段</a:t>
            </a:r>
            <a:endParaRPr lang="zh-CN" altLang="en-US" sz="4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3275856" y="2132856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96900" sx="97000" sy="97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tx1"/>
                </a:solidFill>
              </a:rPr>
              <a:t>几何阶段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6084168" y="2132856"/>
            <a:ext cx="2520280" cy="25202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96900" sx="97000" sy="97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bg1">
                    <a:lumMod val="65000"/>
                  </a:schemeClr>
                </a:solidFill>
              </a:rPr>
              <a:t>光栅化阶段</a:t>
            </a:r>
            <a:endParaRPr lang="zh-CN" alt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513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187624" y="188640"/>
            <a:ext cx="1440160" cy="86409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顶点数据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87624" y="1311965"/>
            <a:ext cx="1440160" cy="86409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2"/>
                </a:solidFill>
              </a:rPr>
              <a:t>顶点着色器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187624" y="2435290"/>
            <a:ext cx="1440160" cy="86409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曲面细分着色器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187624" y="3558615"/>
            <a:ext cx="1440160" cy="86409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几何着色器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87624" y="4681940"/>
            <a:ext cx="1440160" cy="86409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裁剪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87624" y="5805264"/>
            <a:ext cx="1440160" cy="86409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屏幕映射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下箭头 11"/>
          <p:cNvSpPr/>
          <p:nvPr/>
        </p:nvSpPr>
        <p:spPr>
          <a:xfrm>
            <a:off x="611560" y="188640"/>
            <a:ext cx="288032" cy="6480720"/>
          </a:xfrm>
          <a:prstGeom prst="downArrow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41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491880" y="692696"/>
            <a:ext cx="4824536" cy="864096"/>
          </a:xfrm>
          <a:prstGeom prst="roundRect">
            <a:avLst>
              <a:gd name="adj" fmla="val 0"/>
            </a:avLst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114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顶点坐标</a:t>
            </a:r>
            <a:r>
              <a:rPr lang="en-US" altLang="zh-CN" dirty="0" smtClean="0">
                <a:solidFill>
                  <a:schemeClr val="tx1"/>
                </a:solidFill>
              </a:rPr>
              <a:t>【</a:t>
            </a:r>
            <a:r>
              <a:rPr lang="zh-CN" altLang="en-US" dirty="0" smtClean="0">
                <a:solidFill>
                  <a:schemeClr val="tx1"/>
                </a:solidFill>
              </a:rPr>
              <a:t>模型空间</a:t>
            </a:r>
            <a:r>
              <a:rPr lang="en-US" altLang="zh-CN" dirty="0" smtClean="0">
                <a:solidFill>
                  <a:schemeClr val="tx1"/>
                </a:solidFill>
              </a:rPr>
              <a:t>】&amp; </a:t>
            </a:r>
            <a:r>
              <a:rPr lang="zh-CN" altLang="en-US" dirty="0" smtClean="0">
                <a:solidFill>
                  <a:schemeClr val="tx1"/>
                </a:solidFill>
              </a:rPr>
              <a:t>其他数据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491880" y="1916832"/>
            <a:ext cx="4824536" cy="864096"/>
          </a:xfrm>
          <a:prstGeom prst="roundRect">
            <a:avLst>
              <a:gd name="adj" fmla="val 0"/>
            </a:avLst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114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顶点坐标</a:t>
            </a:r>
            <a:r>
              <a:rPr lang="en-US" altLang="zh-CN" dirty="0" smtClean="0">
                <a:solidFill>
                  <a:schemeClr val="tx1"/>
                </a:solidFill>
              </a:rPr>
              <a:t>【</a:t>
            </a:r>
            <a:r>
              <a:rPr lang="zh-CN" altLang="en-US" dirty="0" smtClean="0">
                <a:solidFill>
                  <a:schemeClr val="tx1"/>
                </a:solidFill>
              </a:rPr>
              <a:t>齐次裁剪空间</a:t>
            </a:r>
            <a:r>
              <a:rPr lang="en-US" altLang="zh-CN" dirty="0" smtClean="0">
                <a:solidFill>
                  <a:schemeClr val="tx1"/>
                </a:solidFill>
              </a:rPr>
              <a:t>】&amp; </a:t>
            </a:r>
            <a:r>
              <a:rPr lang="zh-CN" altLang="en-US" dirty="0" smtClean="0">
                <a:solidFill>
                  <a:schemeClr val="tx1"/>
                </a:solidFill>
              </a:rPr>
              <a:t>其他数据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491880" y="4077072"/>
            <a:ext cx="4824536" cy="864096"/>
          </a:xfrm>
          <a:prstGeom prst="roundRect">
            <a:avLst>
              <a:gd name="adj" fmla="val 0"/>
            </a:avLst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114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顶点坐标</a:t>
            </a:r>
            <a:r>
              <a:rPr lang="en-US" altLang="zh-CN" dirty="0" smtClean="0">
                <a:solidFill>
                  <a:schemeClr val="tx1"/>
                </a:solidFill>
              </a:rPr>
              <a:t>【</a:t>
            </a:r>
            <a:r>
              <a:rPr lang="en-US" altLang="zh-CN" dirty="0">
                <a:solidFill>
                  <a:schemeClr val="tx1"/>
                </a:solidFill>
              </a:rPr>
              <a:t>NDC</a:t>
            </a:r>
            <a:r>
              <a:rPr lang="zh-CN" altLang="en-US" dirty="0" smtClean="0">
                <a:solidFill>
                  <a:schemeClr val="tx1"/>
                </a:solidFill>
              </a:rPr>
              <a:t>坐标系</a:t>
            </a:r>
            <a:r>
              <a:rPr lang="en-US" altLang="zh-CN" dirty="0" smtClean="0">
                <a:solidFill>
                  <a:schemeClr val="tx1"/>
                </a:solidFill>
              </a:rPr>
              <a:t>】&amp; </a:t>
            </a:r>
            <a:r>
              <a:rPr lang="zh-CN" altLang="en-US" dirty="0" smtClean="0">
                <a:solidFill>
                  <a:schemeClr val="tx1"/>
                </a:solidFill>
              </a:rPr>
              <a:t>其他数据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手杖形箭头 15"/>
          <p:cNvSpPr/>
          <p:nvPr/>
        </p:nvSpPr>
        <p:spPr>
          <a:xfrm rot="5400000">
            <a:off x="2626350" y="5410220"/>
            <a:ext cx="830525" cy="468485"/>
          </a:xfrm>
          <a:prstGeom prst="uturnArrow">
            <a:avLst>
              <a:gd name="adj1" fmla="val 26704"/>
              <a:gd name="adj2" fmla="val 25000"/>
              <a:gd name="adj3" fmla="val 25000"/>
              <a:gd name="adj4" fmla="val 50000"/>
              <a:gd name="adj5" fmla="val 10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2771800" y="764704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2771800" y="1918353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右箭头 23"/>
          <p:cNvSpPr/>
          <p:nvPr/>
        </p:nvSpPr>
        <p:spPr>
          <a:xfrm rot="10800000">
            <a:off x="2771800" y="1340768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右箭头 25"/>
          <p:cNvSpPr/>
          <p:nvPr/>
        </p:nvSpPr>
        <p:spPr>
          <a:xfrm rot="10800000">
            <a:off x="2771800" y="4729608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5220072" y="2996952"/>
            <a:ext cx="1152128" cy="864096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89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210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40"/>
            <a:ext cx="8324850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59" y="2996952"/>
            <a:ext cx="8296275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1253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67544" y="2132856"/>
            <a:ext cx="2520280" cy="252028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596900" sx="97000" sy="97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bg2">
                    <a:lumMod val="65000"/>
                  </a:schemeClr>
                </a:solidFill>
              </a:rPr>
              <a:t>应用</a:t>
            </a:r>
            <a:endParaRPr lang="en-US" altLang="zh-CN" sz="4400" dirty="0" smtClean="0">
              <a:solidFill>
                <a:schemeClr val="bg2">
                  <a:lumMod val="65000"/>
                </a:schemeClr>
              </a:solidFill>
            </a:endParaRPr>
          </a:p>
          <a:p>
            <a:pPr algn="ctr"/>
            <a:r>
              <a:rPr lang="zh-CN" altLang="en-US" sz="4400" dirty="0" smtClean="0">
                <a:solidFill>
                  <a:schemeClr val="bg2">
                    <a:lumMod val="65000"/>
                  </a:schemeClr>
                </a:solidFill>
              </a:rPr>
              <a:t>阶段</a:t>
            </a:r>
            <a:endParaRPr lang="zh-CN" altLang="en-US" sz="4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3275856" y="2132856"/>
            <a:ext cx="2520280" cy="25202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96900" sx="97000" sy="97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bg1">
                    <a:lumMod val="65000"/>
                  </a:schemeClr>
                </a:solidFill>
              </a:rPr>
              <a:t>几何阶段</a:t>
            </a:r>
            <a:endParaRPr lang="zh-CN" alt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6084168" y="2132856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96900" sx="97000" sy="97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tx1"/>
                </a:solidFill>
              </a:rPr>
              <a:t>光栅化阶段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977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187624" y="188640"/>
            <a:ext cx="1440160" cy="86409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屏幕映射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87624" y="1311965"/>
            <a:ext cx="1440160" cy="86409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2"/>
                </a:solidFill>
              </a:rPr>
              <a:t>三角形设置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187624" y="2435290"/>
            <a:ext cx="1440160" cy="86409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三角形遍历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187624" y="3558615"/>
            <a:ext cx="1440160" cy="86409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片元着色器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87624" y="4681940"/>
            <a:ext cx="1440160" cy="86409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逐片元操作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87624" y="5805264"/>
            <a:ext cx="1440160" cy="864096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屏幕图像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下箭头 11"/>
          <p:cNvSpPr/>
          <p:nvPr/>
        </p:nvSpPr>
        <p:spPr>
          <a:xfrm>
            <a:off x="611560" y="188640"/>
            <a:ext cx="288032" cy="6480720"/>
          </a:xfrm>
          <a:prstGeom prst="downArrow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41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491880" y="764704"/>
            <a:ext cx="4824536" cy="864096"/>
          </a:xfrm>
          <a:prstGeom prst="roundRect">
            <a:avLst>
              <a:gd name="adj" fmla="val 0"/>
            </a:avLst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114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顶点坐标</a:t>
            </a:r>
            <a:r>
              <a:rPr lang="en-US" altLang="zh-CN" dirty="0" smtClean="0">
                <a:solidFill>
                  <a:schemeClr val="tx1"/>
                </a:solidFill>
              </a:rPr>
              <a:t>【</a:t>
            </a:r>
            <a:r>
              <a:rPr lang="zh-CN" altLang="en-US" dirty="0" smtClean="0">
                <a:solidFill>
                  <a:schemeClr val="tx1"/>
                </a:solidFill>
              </a:rPr>
              <a:t>屏幕坐标系</a:t>
            </a:r>
            <a:r>
              <a:rPr lang="en-US" altLang="zh-CN" dirty="0" smtClean="0">
                <a:solidFill>
                  <a:schemeClr val="tx1"/>
                </a:solidFill>
              </a:rPr>
              <a:t>】&amp; </a:t>
            </a:r>
            <a:r>
              <a:rPr lang="zh-CN" altLang="en-US" dirty="0" smtClean="0">
                <a:solidFill>
                  <a:schemeClr val="tx1"/>
                </a:solidFill>
              </a:rPr>
              <a:t>其他数据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491880" y="1868827"/>
            <a:ext cx="4824536" cy="864096"/>
          </a:xfrm>
          <a:prstGeom prst="roundRect">
            <a:avLst>
              <a:gd name="adj" fmla="val 0"/>
            </a:avLst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114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三角网格 </a:t>
            </a:r>
            <a:r>
              <a:rPr lang="en-US" altLang="zh-CN" dirty="0" smtClean="0">
                <a:solidFill>
                  <a:schemeClr val="tx1"/>
                </a:solidFill>
              </a:rPr>
              <a:t>&amp; </a:t>
            </a:r>
            <a:r>
              <a:rPr lang="zh-CN" altLang="en-US" dirty="0" smtClean="0">
                <a:solidFill>
                  <a:schemeClr val="tx1"/>
                </a:solidFill>
              </a:rPr>
              <a:t>其他数据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491880" y="4077072"/>
            <a:ext cx="4824536" cy="864096"/>
          </a:xfrm>
          <a:prstGeom prst="roundRect">
            <a:avLst>
              <a:gd name="adj" fmla="val 0"/>
            </a:avLst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114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计算所得片元颜色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2771800" y="764704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2771800" y="1916832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右箭头 23"/>
          <p:cNvSpPr/>
          <p:nvPr/>
        </p:nvSpPr>
        <p:spPr>
          <a:xfrm rot="10800000">
            <a:off x="2771800" y="1340768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右箭头 25"/>
          <p:cNvSpPr/>
          <p:nvPr/>
        </p:nvSpPr>
        <p:spPr>
          <a:xfrm rot="10800000">
            <a:off x="2771800" y="4729608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右箭头 20"/>
          <p:cNvSpPr/>
          <p:nvPr/>
        </p:nvSpPr>
        <p:spPr>
          <a:xfrm rot="10800000">
            <a:off x="2771800" y="2492896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491880" y="2972950"/>
            <a:ext cx="4824536" cy="864096"/>
          </a:xfrm>
          <a:prstGeom prst="roundRect">
            <a:avLst>
              <a:gd name="adj" fmla="val 0"/>
            </a:avLst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114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片元</a:t>
            </a:r>
            <a:r>
              <a:rPr lang="zh-CN" altLang="en-US" dirty="0" smtClean="0">
                <a:solidFill>
                  <a:schemeClr val="tx1"/>
                </a:solidFill>
              </a:rPr>
              <a:t>坐标</a:t>
            </a:r>
            <a:r>
              <a:rPr lang="en-US" altLang="zh-CN" dirty="0" smtClean="0">
                <a:solidFill>
                  <a:schemeClr val="tx1"/>
                </a:solidFill>
              </a:rPr>
              <a:t>【</a:t>
            </a:r>
            <a:r>
              <a:rPr lang="zh-CN" altLang="en-US" dirty="0" smtClean="0">
                <a:solidFill>
                  <a:schemeClr val="tx1"/>
                </a:solidFill>
              </a:rPr>
              <a:t>屏幕坐标系</a:t>
            </a:r>
            <a:r>
              <a:rPr lang="en-US" altLang="zh-CN" dirty="0" smtClean="0">
                <a:solidFill>
                  <a:schemeClr val="tx1"/>
                </a:solidFill>
              </a:rPr>
              <a:t>】&amp;</a:t>
            </a:r>
            <a:r>
              <a:rPr lang="zh-CN" altLang="en-US" dirty="0" smtClean="0">
                <a:solidFill>
                  <a:schemeClr val="tx1"/>
                </a:solidFill>
              </a:rPr>
              <a:t>插值后的其他数据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右箭头 26"/>
          <p:cNvSpPr/>
          <p:nvPr/>
        </p:nvSpPr>
        <p:spPr>
          <a:xfrm>
            <a:off x="2771800" y="3068960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右箭头 27"/>
          <p:cNvSpPr/>
          <p:nvPr/>
        </p:nvSpPr>
        <p:spPr>
          <a:xfrm rot="10800000">
            <a:off x="2771800" y="3621022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2771800" y="4159914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491880" y="5212414"/>
            <a:ext cx="4824536" cy="864096"/>
          </a:xfrm>
          <a:prstGeom prst="roundRect">
            <a:avLst>
              <a:gd name="adj" fmla="val 0"/>
            </a:avLst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1143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输出合并</a:t>
            </a:r>
            <a:r>
              <a:rPr lang="en-US" altLang="zh-CN" dirty="0" smtClean="0">
                <a:solidFill>
                  <a:schemeClr val="tx1"/>
                </a:solidFill>
              </a:rPr>
              <a:t>【</a:t>
            </a:r>
            <a:r>
              <a:rPr lang="zh-CN" altLang="en-US" dirty="0" smtClean="0">
                <a:solidFill>
                  <a:schemeClr val="tx1"/>
                </a:solidFill>
              </a:rPr>
              <a:t>深度测试，模板测试</a:t>
            </a:r>
            <a:r>
              <a:rPr lang="en-US" altLang="zh-CN" dirty="0" smtClean="0">
                <a:solidFill>
                  <a:schemeClr val="tx1"/>
                </a:solidFill>
              </a:rPr>
              <a:t>】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右箭头 30"/>
          <p:cNvSpPr/>
          <p:nvPr/>
        </p:nvSpPr>
        <p:spPr>
          <a:xfrm>
            <a:off x="2771800" y="5301208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右箭头 31"/>
          <p:cNvSpPr/>
          <p:nvPr/>
        </p:nvSpPr>
        <p:spPr>
          <a:xfrm rot="10800000">
            <a:off x="2771800" y="5860486"/>
            <a:ext cx="61250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77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955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暗香扑面">
  <a:themeElements>
    <a:clrScheme name="自定义 1">
      <a:dk1>
        <a:srgbClr val="242424"/>
      </a:dk1>
      <a:lt1>
        <a:srgbClr val="FFFFFF"/>
      </a:lt1>
      <a:dk2>
        <a:srgbClr val="262626"/>
      </a:dk2>
      <a:lt2>
        <a:srgbClr val="FFFFFF"/>
      </a:lt2>
      <a:accent1>
        <a:srgbClr val="00B0F0"/>
      </a:accent1>
      <a:accent2>
        <a:srgbClr val="EA9B26"/>
      </a:accent2>
      <a:accent3>
        <a:srgbClr val="D36D8D"/>
      </a:accent3>
      <a:accent4>
        <a:srgbClr val="D46E5A"/>
      </a:accent4>
      <a:accent5>
        <a:srgbClr val="92D050"/>
      </a:accent5>
      <a:accent6>
        <a:srgbClr val="AA5ED4"/>
      </a:accent6>
      <a:hlink>
        <a:srgbClr val="00B0F0"/>
      </a:hlink>
      <a:folHlink>
        <a:srgbClr val="AFB2B4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blurRad="177800" dir="5400000" algn="ctr" rotWithShape="0">
            <a:schemeClr val="tx1"/>
          </a:outerShdw>
        </a:effectLst>
      </a:spPr>
      <a:bodyPr rtlCol="0" anchor="ctr"/>
      <a:lstStyle>
        <a:defPPr algn="ctr">
          <a:defRPr dirty="0" smtClean="0">
            <a:solidFill>
              <a:schemeClr val="bg1">
                <a:lumMod val="9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Fan</Template>
  <TotalTime>201</TotalTime>
  <Words>493</Words>
  <Application>Microsoft Office PowerPoint</Application>
  <PresentationFormat>全屏显示(4:3)</PresentationFormat>
  <Paragraphs>125</Paragraphs>
  <Slides>37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暗香扑面</vt:lpstr>
      <vt:lpstr>Unity Shader介绍 &amp; 贴图的应用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Shader介绍 &amp; 贴图的应用</dc:title>
  <dc:creator>李锦尧</dc:creator>
  <cp:lastModifiedBy>李锦尧</cp:lastModifiedBy>
  <cp:revision>22</cp:revision>
  <dcterms:created xsi:type="dcterms:W3CDTF">2017-07-21T06:36:43Z</dcterms:created>
  <dcterms:modified xsi:type="dcterms:W3CDTF">2017-07-21T09:57:56Z</dcterms:modified>
</cp:coreProperties>
</file>